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316" r:id="rId3"/>
    <p:sldId id="322" r:id="rId4"/>
    <p:sldId id="307" r:id="rId5"/>
    <p:sldId id="297" r:id="rId6"/>
    <p:sldId id="306" r:id="rId7"/>
    <p:sldId id="313" r:id="rId8"/>
    <p:sldId id="298" r:id="rId9"/>
    <p:sldId id="299" r:id="rId10"/>
    <p:sldId id="308" r:id="rId11"/>
    <p:sldId id="300" r:id="rId12"/>
    <p:sldId id="311" r:id="rId13"/>
    <p:sldId id="323" r:id="rId14"/>
    <p:sldId id="301" r:id="rId15"/>
    <p:sldId id="318" r:id="rId16"/>
    <p:sldId id="321" r:id="rId17"/>
    <p:sldId id="317" r:id="rId18"/>
    <p:sldId id="320" r:id="rId19"/>
    <p:sldId id="303" r:id="rId20"/>
    <p:sldId id="310" r:id="rId21"/>
    <p:sldId id="304" r:id="rId22"/>
    <p:sldId id="305" r:id="rId23"/>
    <p:sldId id="324" r:id="rId24"/>
    <p:sldId id="325" r:id="rId25"/>
    <p:sldId id="326" r:id="rId26"/>
    <p:sldId id="276" r:id="rId27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39933"/>
    <a:srgbClr val="33CC33"/>
    <a:srgbClr val="CCFFCC"/>
    <a:srgbClr val="CCECFF"/>
    <a:srgbClr val="6699FF"/>
    <a:srgbClr val="CC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224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 altLang="bg-BG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bg-BG" altLang="bg-BG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 altLang="bg-BG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61E980-79C9-42A4-8D57-598B47C26B9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26517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 altLang="bg-BG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bg-BG" altLang="bg-BG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 altLang="bg-BG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8A1DD1-FB97-496B-89DF-B9D655BFED81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014394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371600" y="4724400"/>
            <a:ext cx="72390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bg-BG" noProof="0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altLang="bg-BG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553200"/>
            <a:ext cx="289560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altLang="bg-BG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fld id="{914739E4-547D-4707-8AAF-E94EF554B199}" type="slidenum">
              <a:rPr lang="en-US" altLang="bg-BG"/>
              <a:pPr/>
              <a:t>‹#›</a:t>
            </a:fld>
            <a:endParaRPr lang="en-US" altLang="bg-BG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791200"/>
            <a:ext cx="7239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bg-BG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AA1872-FF65-4E23-A5C8-B1B65201DD4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266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9538"/>
            <a:ext cx="2057400" cy="6129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9538"/>
            <a:ext cx="6019800" cy="6129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588F7A-2353-495C-AB2F-D6B70A112639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02523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7FF460-8C47-42CA-939A-2C1B3CDC1F99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008580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701118-B24C-40CA-9C14-CBE218B726E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1914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9AA0A5-94C4-48D5-9FA1-6D5EBC4BE3DA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04306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04C05D-19EE-4700-9E79-5FEC84B60881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53137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1CB5F8-A9A9-4EED-B8A2-63036F51EF73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9221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E65ACE-A789-4C4A-A477-6E19FB8E585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3332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3902F0-0D2D-4D24-8364-65C0EB415C3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86070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DDB25-B14E-46D2-ADF8-005FD1A1F3CD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9488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" name="Object 51"/>
          <p:cNvGraphicFramePr>
            <a:graphicFrameLocks noChangeAspect="1"/>
          </p:cNvGraphicFramePr>
          <p:nvPr/>
        </p:nvGraphicFramePr>
        <p:xfrm>
          <a:off x="0" y="0"/>
          <a:ext cx="914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Image" r:id="rId14" imgW="13003175" imgH="1523272" progId="Photoshop.Image.7">
                  <p:embed/>
                </p:oleObj>
              </mc:Choice>
              <mc:Fallback>
                <p:oleObj name="Image" r:id="rId14" imgW="13003175" imgH="1523272" progId="Photoshop.Image.7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611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US" altLang="bg-BG"/>
              <a:t>ef.mlsp.government.bg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05000" y="109538"/>
            <a:ext cx="6553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77000"/>
            <a:ext cx="21336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fld id="{3CC36D37-BCE1-42C8-A687-E2F33F80AFC4}" type="slidenum">
              <a:rPr lang="en-US" altLang="bg-BG"/>
              <a:pPr/>
              <a:t>‹#›</a:t>
            </a:fld>
            <a:endParaRPr lang="en-US" altLang="bg-BG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gray">
          <a:xfrm>
            <a:off x="0" y="6781800"/>
            <a:ext cx="9144000" cy="76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pic>
        <p:nvPicPr>
          <p:cNvPr id="1077" name="Picture 53" descr="@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uidance/eu-settlement-scheme-evidence-of-uk-residenc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view-and-prove-your-rights.homeoffice.gov.uk/eu-settlement/star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update-eu-settlement-scheme-detail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3" descr="gerb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115888"/>
            <a:ext cx="611187" cy="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WordArt 5"/>
          <p:cNvSpPr>
            <a:spLocks noChangeArrowheads="1" noChangeShapeType="1" noTextEdit="1"/>
          </p:cNvSpPr>
          <p:nvPr/>
        </p:nvSpPr>
        <p:spPr bwMode="auto">
          <a:xfrm>
            <a:off x="755576" y="5373216"/>
            <a:ext cx="7200800" cy="100853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600" kern="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Права на гражданите след</a:t>
            </a:r>
          </a:p>
          <a:p>
            <a:pPr algn="ctr"/>
            <a:r>
              <a:rPr lang="bg-BG" sz="3600" kern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g-BG" sz="3600" kern="1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злизането на Великобритания от ЕС</a:t>
            </a:r>
            <a:endParaRPr lang="bg-BG" sz="3600" kern="1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68145" y="115888"/>
            <a:ext cx="2591644" cy="576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buClr>
                <a:schemeClr val="tx1"/>
              </a:buClr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g-BG" altLang="bg-BG" sz="1200" b="1" dirty="0">
                <a:solidFill>
                  <a:srgbClr val="FFFF00"/>
                </a:solidFill>
              </a:rPr>
              <a:t>Посолство на Република България, Лондон</a:t>
            </a:r>
            <a:endParaRPr lang="en-US" altLang="bg-BG" sz="1200" b="1" dirty="0">
              <a:solidFill>
                <a:srgbClr val="FFFF00"/>
              </a:solidFill>
            </a:endParaRPr>
          </a:p>
          <a:p>
            <a:r>
              <a:rPr lang="bg-BG" altLang="bg-BG" sz="1200" b="1" dirty="0" smtClean="0">
                <a:solidFill>
                  <a:srgbClr val="FFFF00"/>
                </a:solidFill>
              </a:rPr>
              <a:t>Служба по социални и трудови въпроси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Права, които предоставя Статутът на уседналост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Право на пребиваване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Право на достъп до пазара на труда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Право на достъп до социално-осигурителната система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Право на достъп до системата на здравеопазване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Право да се кандидатства за британско гражданство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Прилагане на правилата за координация на системите за социална сигурност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Други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2504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Членове на семейства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80648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dirty="0" smtClean="0"/>
              <a:t>Близки членове на семейства ще могат да се присъединят към Вас след 31.12.2020 г.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dirty="0" smtClean="0"/>
              <a:t>Дефиниция на член на семейство е налична в чл.2.2 от Директива 2004/38/ЕС</a:t>
            </a:r>
          </a:p>
          <a:p>
            <a:pPr marL="358775" lvl="1" indent="-358775">
              <a:buFont typeface="Wingdings" panose="05000000000000000000" pitchFamily="2" charset="2"/>
              <a:buChar char="Ø"/>
            </a:pPr>
            <a:r>
              <a:rPr lang="bg-BG" sz="2400" dirty="0" smtClean="0"/>
              <a:t>Роднинската връзка трябва да съществува към 31.12.2020 г. и към датата на присъединяване на члена на семейството</a:t>
            </a:r>
          </a:p>
          <a:p>
            <a:pPr marL="358775" lvl="1" indent="-358775">
              <a:buFont typeface="Wingdings" panose="05000000000000000000" pitchFamily="2" charset="2"/>
              <a:buChar char="Ø"/>
            </a:pPr>
            <a:r>
              <a:rPr lang="bg-BG" sz="2400" dirty="0" smtClean="0"/>
              <a:t>Разширени членове на семейство трябва да пребивават в ОК преди 31.12.2020 г.</a:t>
            </a:r>
          </a:p>
          <a:p>
            <a:pPr marL="358775" lvl="1" indent="-358775">
              <a:buFont typeface="Wingdings" panose="05000000000000000000" pitchFamily="2" charset="2"/>
              <a:buChar char="Ø"/>
            </a:pPr>
            <a:r>
              <a:rPr lang="bg-BG" sz="2400" dirty="0"/>
              <a:t>Новородени деца ще могат да се присъединят към Вас след 31.12.2020 г.</a:t>
            </a:r>
          </a:p>
          <a:p>
            <a:pPr marL="358775" lvl="1" indent="-358775">
              <a:buFont typeface="Wingdings" panose="05000000000000000000" pitchFamily="2" charset="2"/>
              <a:buChar char="Ø"/>
            </a:pPr>
            <a:r>
              <a:rPr lang="bg-BG" sz="2400" dirty="0" smtClean="0"/>
              <a:t>Ако се запознаете с Вашия партньор след 31.12.2020 г., той ще трябва да отговаря на британското имиграционно законодателство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2274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Важни дати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55576" y="4606002"/>
            <a:ext cx="74168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87624" y="4464600"/>
            <a:ext cx="7760" cy="27228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48064" y="4516993"/>
            <a:ext cx="7760" cy="19144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51668" y="493329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31.12.2020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4" y="493329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30.06.2021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-216532" y="490021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mtClean="0"/>
              <a:t>31.01.2020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44770" y="4496346"/>
            <a:ext cx="0" cy="21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56328" y="4124240"/>
            <a:ext cx="2476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Гратисен период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47664" y="3573016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Преходен период</a:t>
            </a:r>
            <a:br>
              <a:rPr lang="bg-BG" dirty="0" smtClean="0"/>
            </a:br>
            <a:r>
              <a:rPr lang="bg-BG" dirty="0" smtClean="0"/>
              <a:t>правилата за свободно движение на хора се прилагат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9512" y="5445224"/>
            <a:ext cx="223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ОК напуска ЕС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68291" y="5445224"/>
            <a:ext cx="223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Край на преходен период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44208" y="5446965"/>
            <a:ext cx="2447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Краен срок за кандидатстване за статут на уседналост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148064" y="2089386"/>
            <a:ext cx="0" cy="225083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195384" y="2089386"/>
            <a:ext cx="39526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184241" y="2576585"/>
            <a:ext cx="298815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3568" y="119675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Правата са гарантирани на всички граждани, пристигнали до тази дата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92080" y="1042432"/>
            <a:ext cx="3672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Прилага се бъдещо имиграционно законодателство на ОК</a:t>
            </a:r>
            <a:r>
              <a:rPr lang="en-US" dirty="0" smtClean="0"/>
              <a:t> </a:t>
            </a:r>
            <a:r>
              <a:rPr lang="bg-BG" dirty="0" smtClean="0"/>
              <a:t>за новопристигнали лица (с изкл. на близки членове на семейство)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276872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000" b="1" dirty="0" smtClean="0"/>
              <a:t>Сценарий 2</a:t>
            </a:r>
            <a:br>
              <a:rPr lang="bg-BG" sz="5000" b="1" dirty="0" smtClean="0"/>
            </a:br>
            <a:r>
              <a:rPr lang="bg-BG" sz="5000" b="1" dirty="0" smtClean="0"/>
              <a:t>излизане без сделка</a:t>
            </a:r>
            <a:endParaRPr lang="ru-RU" sz="5000" b="1" dirty="0"/>
          </a:p>
        </p:txBody>
      </p:sp>
    </p:spTree>
    <p:extLst>
      <p:ext uri="{BB962C8B-B14F-4D97-AF65-F5344CB8AC3E}">
        <p14:creationId xmlns:p14="http://schemas.microsoft.com/office/powerpoint/2010/main" val="3766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Липса на сделка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800" dirty="0" smtClean="0"/>
              <a:t>Схемата за кандидатстване за статут на уседналост ще се прилага спрямо гражданите на ЕС във всички случаи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800" dirty="0" smtClean="0"/>
              <a:t>При ситуация на липса на сделка обаче статутът на уседналост няма да може да гарантира права, за които се изисква реципрочни действия от страна на държавите-членки на ЕС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74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Липса на сделка 2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400" dirty="0" smtClean="0"/>
              <a:t>Гаранция за правата на гражданите към датата на </a:t>
            </a:r>
            <a:r>
              <a:rPr lang="bg-BG" sz="2400" dirty="0" err="1" smtClean="0"/>
              <a:t>Брекзит</a:t>
            </a:r>
            <a:r>
              <a:rPr lang="bg-BG" sz="2400" dirty="0" smtClean="0"/>
              <a:t> – към момента 31.01.2020 г.</a:t>
            </a:r>
            <a:r>
              <a:rPr lang="en-US" sz="2400" dirty="0" smtClean="0"/>
              <a:t> </a:t>
            </a:r>
            <a:endParaRPr lang="bg-BG" sz="2400" i="1" dirty="0" smtClean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400" dirty="0" smtClean="0"/>
              <a:t>Краен срок за кандидатстване за статут на уседналост – 31.12.2020 г.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400" dirty="0" smtClean="0"/>
              <a:t>Краен срок за присъединяване на близки членове на семейства – 29.03.2022 г.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400" dirty="0" smtClean="0"/>
              <a:t>Краен срок за присъединяване на други членове на семейства – 31.12.2020 г.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400" dirty="0" smtClean="0"/>
              <a:t>Липса на гаранция за прилагане на реципрочни права след Брекзит – координация на системи за социална сигурност, здравно осигуряване, пенсии.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bg-BG" sz="2400" dirty="0" smtClean="0"/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59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Липса на сделка 3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400" dirty="0" smtClean="0"/>
              <a:t>Българските граждани, пристигащи в периода между датата на </a:t>
            </a:r>
            <a:r>
              <a:rPr lang="bg-BG" sz="2400" dirty="0" err="1" smtClean="0"/>
              <a:t>Брекзит</a:t>
            </a:r>
            <a:r>
              <a:rPr lang="bg-BG" sz="2400" dirty="0" smtClean="0"/>
              <a:t> и 31.12.2020 г. ще трябва да кандидатстват за </a:t>
            </a:r>
            <a:r>
              <a:rPr lang="bg-BG" sz="2400" dirty="0" err="1" smtClean="0"/>
              <a:t>Времен</a:t>
            </a:r>
            <a:r>
              <a:rPr lang="bg-BG" sz="2400" dirty="0" smtClean="0"/>
              <a:t> имиграционен статут </a:t>
            </a:r>
            <a:r>
              <a:rPr lang="en-GB" sz="2400" dirty="0" smtClean="0"/>
              <a:t>(</a:t>
            </a:r>
            <a:r>
              <a:rPr lang="en-US" sz="2400" dirty="0" smtClean="0"/>
              <a:t>European </a:t>
            </a:r>
            <a:r>
              <a:rPr lang="en-GB" sz="2400" dirty="0" smtClean="0"/>
              <a:t>Temporary Leave to Remain)</a:t>
            </a:r>
            <a:r>
              <a:rPr lang="bg-BG" sz="2400" dirty="0" smtClean="0"/>
              <a:t>.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bg-BG" sz="2400" i="1" dirty="0" smtClean="0"/>
              <a:t>Този статут ще дава право на пребиваване във Великобритания за период от 3 г.</a:t>
            </a:r>
            <a:endParaRPr lang="bg-BG" sz="2400" i="1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400" dirty="0" smtClean="0"/>
              <a:t>Краен срок за кандидатстване – 31.12.2020 г.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400" b="1" dirty="0" smtClean="0"/>
              <a:t>Тези граждани няма да могат да кандидатстват за Статут на уседналост!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400" dirty="0" smtClean="0"/>
              <a:t>Те ще имат възможност да кандидатстват за статут по бъдещото британско имиграционно законодателство.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bg-BG" sz="2400" dirty="0" smtClean="0"/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21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Важни дати при липса на сделка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55576" y="4606002"/>
            <a:ext cx="74168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403652" y="4599292"/>
            <a:ext cx="7760" cy="272286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44008" y="4543994"/>
            <a:ext cx="7760" cy="19144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7612" y="492213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31.12.2020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28184" y="493329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29.03.2022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07257" y="493329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Дата на </a:t>
            </a:r>
            <a:r>
              <a:rPr lang="bg-BG" dirty="0" err="1" smtClean="0"/>
              <a:t>Брекзит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/31.01.2020/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32340" y="4601829"/>
            <a:ext cx="0" cy="2120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95462" y="5579948"/>
            <a:ext cx="223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ОК напуска ЕС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27805" y="5330382"/>
            <a:ext cx="244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Краен срок за кандидатстване за статут на уседналост и за </a:t>
            </a:r>
            <a:r>
              <a:rPr lang="en-US" dirty="0" smtClean="0"/>
              <a:t>EURO TLR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403652" y="2266161"/>
            <a:ext cx="0" cy="225083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568" y="2265899"/>
            <a:ext cx="1720084" cy="2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411412" y="4149080"/>
            <a:ext cx="52209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7504" y="983271"/>
            <a:ext cx="2672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Правата са гарантиране на всички граждани, пристигнали до датата на </a:t>
            </a:r>
            <a:r>
              <a:rPr lang="bg-BG" dirty="0" err="1" smtClean="0"/>
              <a:t>Брекзит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788024" y="2733081"/>
            <a:ext cx="3672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Прилага се бъдещо имиграционно законодателство на ОК</a:t>
            </a:r>
            <a:r>
              <a:rPr lang="en-US" dirty="0" smtClean="0"/>
              <a:t> </a:t>
            </a:r>
            <a:r>
              <a:rPr lang="bg-BG" dirty="0" smtClean="0"/>
              <a:t>за новопристигнали лица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4644008" y="2542045"/>
            <a:ext cx="7762" cy="197494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44008" y="3789040"/>
            <a:ext cx="34999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632340" y="4149080"/>
            <a:ext cx="0" cy="46363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77426" y="5291469"/>
            <a:ext cx="2980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Крайна дата, в която към вас могат да се присъединят близки членове на семейството 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11412" y="2542045"/>
            <a:ext cx="2240356" cy="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03652" y="2594581"/>
            <a:ext cx="2240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Пристигналите в този период кандидатстват за </a:t>
            </a:r>
            <a:r>
              <a:rPr lang="en-GB" dirty="0" smtClean="0"/>
              <a:t>EURO TLR.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Кандидатстване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6811326" cy="5696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630932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https://play.google.com/store/apps/details?id=uk.gov.HomeOffice.ho1</a:t>
            </a:r>
          </a:p>
        </p:txBody>
      </p:sp>
    </p:spTree>
    <p:extLst>
      <p:ext uri="{BB962C8B-B14F-4D97-AF65-F5344CB8AC3E}">
        <p14:creationId xmlns:p14="http://schemas.microsoft.com/office/powerpoint/2010/main" val="33394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Документи, доказващи пребиваване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5" y="1484784"/>
            <a:ext cx="82090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dirty="0" smtClean="0"/>
              <a:t>Автоматична проверка, ако сте заето лице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dirty="0" smtClean="0"/>
              <a:t>Документи, доказващи дълги периоди от време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/>
              <a:t>За студенти – бележка от </a:t>
            </a:r>
            <a:r>
              <a:rPr lang="bg-BG" sz="2400" dirty="0" smtClean="0"/>
              <a:t>университета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en-GB" sz="2400" dirty="0" smtClean="0"/>
              <a:t>P45, P60</a:t>
            </a:r>
            <a:r>
              <a:rPr lang="bg-BG" sz="2400" dirty="0" smtClean="0"/>
              <a:t> </a:t>
            </a:r>
            <a:endParaRPr lang="en-GB" sz="2400" dirty="0" smtClean="0"/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 smtClean="0"/>
              <a:t>Годишно банково извлечение, в което е видно, че се извършват транзакции на територията на</a:t>
            </a:r>
            <a:r>
              <a:rPr lang="en-GB" sz="2400" dirty="0" smtClean="0"/>
              <a:t> OK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</a:rPr>
              <a:t>Жилищна такса /</a:t>
            </a:r>
            <a:r>
              <a:rPr lang="en-GB" sz="2400" dirty="0">
                <a:solidFill>
                  <a:srgbClr val="000000"/>
                </a:solidFill>
              </a:rPr>
              <a:t>council </a:t>
            </a:r>
            <a:r>
              <a:rPr lang="en-GB" sz="2400" dirty="0" smtClean="0">
                <a:solidFill>
                  <a:srgbClr val="000000"/>
                </a:solidFill>
              </a:rPr>
              <a:t>tax/</a:t>
            </a:r>
            <a:endParaRPr lang="bg-BG" sz="2400" dirty="0" smtClean="0">
              <a:solidFill>
                <a:srgbClr val="000000"/>
              </a:solidFill>
            </a:endParaRP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rgbClr val="000000"/>
                </a:solidFill>
              </a:rPr>
              <a:t>Документи за годишно приключване на самостоятелно заето лице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rgbClr val="000000"/>
                </a:solidFill>
              </a:rPr>
              <a:t>Пенсионни вноски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>
                <a:solidFill>
                  <a:srgbClr val="000000"/>
                </a:solidFill>
              </a:rPr>
              <a:t>Договори за </a:t>
            </a:r>
            <a:r>
              <a:rPr lang="bg-BG" sz="2400" dirty="0" smtClean="0">
                <a:solidFill>
                  <a:srgbClr val="000000"/>
                </a:solidFill>
              </a:rPr>
              <a:t>наем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2274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en-GB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Disclaimer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>
              <a:buFont typeface="Wingdings" panose="05000000000000000000" pitchFamily="2" charset="2"/>
              <a:buChar char="Ø"/>
            </a:pPr>
            <a:r>
              <a:rPr lang="ru-RU" sz="2800" dirty="0" smtClean="0"/>
              <a:t>Информацията в настоящата презентация е валидна </a:t>
            </a:r>
            <a:r>
              <a:rPr lang="ru-RU" sz="2800" dirty="0" err="1" smtClean="0"/>
              <a:t>към</a:t>
            </a:r>
            <a:r>
              <a:rPr lang="ru-RU" sz="2800" dirty="0" smtClean="0"/>
              <a:t> </a:t>
            </a:r>
            <a:r>
              <a:rPr lang="bg-BG" sz="2800" dirty="0" smtClean="0"/>
              <a:t>0</a:t>
            </a:r>
            <a:r>
              <a:rPr lang="bg-BG" sz="2800" dirty="0"/>
              <a:t>9</a:t>
            </a:r>
            <a:r>
              <a:rPr lang="ru-RU" sz="2800" dirty="0" smtClean="0"/>
              <a:t>.11.2019 </a:t>
            </a:r>
            <a:r>
              <a:rPr lang="ru-RU" sz="2800" dirty="0" smtClean="0"/>
              <a:t>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852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Документи, доказващи пребиваване 2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5" y="1484784"/>
            <a:ext cx="82090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0" indent="-35560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rgbClr val="000000"/>
                </a:solidFill>
              </a:rPr>
              <a:t>Други документи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rgbClr val="000000"/>
                </a:solidFill>
              </a:rPr>
              <a:t>Режийни разходи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rgbClr val="000000"/>
                </a:solidFill>
              </a:rPr>
              <a:t>Посещение при Джи </a:t>
            </a:r>
            <a:r>
              <a:rPr lang="bg-BG" sz="2400" dirty="0" err="1" smtClean="0">
                <a:solidFill>
                  <a:srgbClr val="000000"/>
                </a:solidFill>
              </a:rPr>
              <a:t>Пи</a:t>
            </a:r>
            <a:endParaRPr lang="bg-BG" sz="2400" dirty="0" smtClean="0">
              <a:solidFill>
                <a:srgbClr val="000000"/>
              </a:solidFill>
            </a:endParaRP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rgbClr val="000000"/>
                </a:solidFill>
              </a:rPr>
              <a:t>Месечно банково извлечение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rgbClr val="000000"/>
                </a:solidFill>
              </a:rPr>
              <a:t>Официални писма от британски институции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rgbClr val="000000"/>
                </a:solidFill>
              </a:rPr>
              <a:t>Използвани билети за пътуване до Великобритания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400" dirty="0" smtClean="0">
                <a:solidFill>
                  <a:srgbClr val="000000"/>
                </a:solidFill>
              </a:rPr>
              <a:t>Фактури за извършена на работа на територията на Великобритания</a:t>
            </a:r>
          </a:p>
          <a:p>
            <a:pPr marL="0" lvl="1"/>
            <a:r>
              <a:rPr lang="bg-BG" sz="2400" dirty="0" smtClean="0">
                <a:solidFill>
                  <a:srgbClr val="000000"/>
                </a:solidFill>
              </a:rPr>
              <a:t>Пълен списък на документите е достъпен на адрес:</a:t>
            </a:r>
          </a:p>
          <a:p>
            <a:pPr marL="0" lvl="1"/>
            <a:r>
              <a:rPr lang="en-US" sz="2400" dirty="0" smtClean="0">
                <a:solidFill>
                  <a:srgbClr val="000000"/>
                </a:solidFill>
                <a:hlinkClick r:id="rId2"/>
              </a:rPr>
              <a:t>https://www.gov.uk/guidance/eu-settlement-scheme-evidence-of-uk-residence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bg-BG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Криминално минало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Всички кандидати над 18 г. ще трябва да декларират своето криминално минало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Всички лица ще бъдат проверени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Извършването на дребни престъпления няма да се отрази на кандидатстването за статут на уседналост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Подробна информация относно тази част на заявлението ще бъде включена в указанията за кандидатстване на Хоум офис, които ще бъдат преведени и на български език</a:t>
            </a:r>
          </a:p>
        </p:txBody>
      </p:sp>
    </p:spTree>
    <p:extLst>
      <p:ext uri="{BB962C8B-B14F-4D97-AF65-F5344CB8AC3E}">
        <p14:creationId xmlns:p14="http://schemas.microsoft.com/office/powerpoint/2010/main" val="32274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Допълване и обжалване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При непълнота на заявлението, от кандидатите ще бъде изискана допълнителна информация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Кандидатите ще имат възможност да обжалват решенията на Хоум офис</a:t>
            </a:r>
          </a:p>
        </p:txBody>
      </p:sp>
    </p:spTree>
    <p:extLst>
      <p:ext uri="{BB962C8B-B14F-4D97-AF65-F5344CB8AC3E}">
        <p14:creationId xmlns:p14="http://schemas.microsoft.com/office/powerpoint/2010/main" val="32274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Деца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 smtClean="0"/>
              <a:t>Възможност за обвързване на </a:t>
            </a:r>
            <a:r>
              <a:rPr lang="bg-BG" sz="2800" dirty="0" err="1" smtClean="0"/>
              <a:t>апликационни</a:t>
            </a:r>
            <a:r>
              <a:rPr lang="bg-BG" sz="2800" dirty="0" smtClean="0"/>
              <a:t> форми</a:t>
            </a:r>
          </a:p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 smtClean="0"/>
              <a:t>Децата също е необходимо да кандидатстват по Схемата за уседналост</a:t>
            </a:r>
          </a:p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 smtClean="0"/>
              <a:t>Родителите кандидатстват от името на техните деца</a:t>
            </a:r>
          </a:p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 smtClean="0"/>
              <a:t>Необходимо е да се прикачи акт за раждане като доказателство за съществуваща роднинска връзка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5060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Електронен статус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268760"/>
            <a:ext cx="78488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/>
              <a:t>Статутът на уседналост </a:t>
            </a:r>
            <a:r>
              <a:rPr lang="bg-BG" sz="2800" dirty="0" smtClean="0"/>
              <a:t>е в </a:t>
            </a:r>
            <a:r>
              <a:rPr lang="bg-BG" sz="2800" dirty="0"/>
              <a:t>електронна форма</a:t>
            </a:r>
          </a:p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/>
              <a:t>Притежателят на статут на уседналост ще може да изпрати линк към него към различни организации</a:t>
            </a:r>
          </a:p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/>
              <a:t>Роднини – граждани на трети страни ще получат биометричен документ за </a:t>
            </a:r>
            <a:r>
              <a:rPr lang="bg-BG" sz="2800" dirty="0" smtClean="0"/>
              <a:t>уседналост</a:t>
            </a:r>
            <a:endParaRPr lang="en-US" sz="2800" dirty="0" smtClean="0"/>
          </a:p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 smtClean="0"/>
              <a:t>Проверка на статута чрез следния линк: 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view-and-prove-your-rights.homeoffice.gov.uk/eu-settlement/start</a:t>
            </a:r>
            <a:r>
              <a:rPr lang="bg-BG" sz="2800" dirty="0" smtClean="0"/>
              <a:t>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7007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Обновяване на информация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 smtClean="0"/>
              <a:t>Гражданите имат отговорност да следят информацията, прикачена към Статута на уседналост да е актуална.</a:t>
            </a:r>
          </a:p>
          <a:p>
            <a:pPr marL="355600" indent="-3556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bg-BG" sz="2800" dirty="0" smtClean="0"/>
              <a:t>Обновяването на информацията се извършва от следния линк: 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www.gov.uk/update-eu-settlement-scheme-details</a:t>
            </a:r>
            <a:r>
              <a:rPr lang="en-US" sz="2800" dirty="0" smtClean="0"/>
              <a:t> </a:t>
            </a:r>
            <a:endParaRPr lang="bg-BG" sz="2800" dirty="0"/>
          </a:p>
          <a:p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6204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WordArt 5"/>
          <p:cNvSpPr>
            <a:spLocks noChangeArrowheads="1" noChangeShapeType="1" noTextEdit="1"/>
          </p:cNvSpPr>
          <p:nvPr/>
        </p:nvSpPr>
        <p:spPr bwMode="gray">
          <a:xfrm>
            <a:off x="179512" y="4941168"/>
            <a:ext cx="8642350" cy="16561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bg-BG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Благодаря за вниманието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bg-BG" sz="3600" b="1" kern="10" dirty="0" smtClean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bg-BG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За въпроси:</a:t>
            </a:r>
          </a:p>
          <a:p>
            <a:pPr algn="ctr"/>
            <a:r>
              <a:rPr lang="en-GB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v.asenov@bulgarianembassy.org.uk</a:t>
            </a:r>
            <a:endParaRPr lang="bg-BG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276872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000" b="1" dirty="0" smtClean="0"/>
              <a:t>Сценарий 1</a:t>
            </a:r>
            <a:br>
              <a:rPr lang="bg-BG" sz="5000" b="1" dirty="0" smtClean="0"/>
            </a:br>
            <a:r>
              <a:rPr lang="bg-BG" sz="5000" b="1" dirty="0" smtClean="0"/>
              <a:t>излизане със сделка</a:t>
            </a:r>
            <a:endParaRPr lang="ru-RU" sz="5000" b="1" dirty="0"/>
          </a:p>
        </p:txBody>
      </p:sp>
    </p:spTree>
    <p:extLst>
      <p:ext uri="{BB962C8B-B14F-4D97-AF65-F5344CB8AC3E}">
        <p14:creationId xmlns:p14="http://schemas.microsoft.com/office/powerpoint/2010/main" val="32561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Преходен период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Споразумението за оттегляне предвижда преходен период до 31.12.2020 г.</a:t>
            </a:r>
            <a:endParaRPr lang="en-GB" sz="2800" dirty="0"/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Правилата за свободно движение на хора ще продължат да се прилагат до този период – влизане в страната с л.к</a:t>
            </a:r>
            <a:r>
              <a:rPr lang="en-GB" sz="2800" dirty="0" smtClean="0"/>
              <a:t>.</a:t>
            </a:r>
            <a:r>
              <a:rPr lang="bg-BG" sz="2800" dirty="0" smtClean="0"/>
              <a:t> или паспорт, достъп до пазара на труда и т.н.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Ще бъдат гарантирани правата на всички граждани, пристигнали във Великобритания преди 31.12.2020 г. 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От 01.01.2021 г. се прилага бъдещото имиграционно законодателство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7330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за уседналост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3600" dirty="0" smtClean="0"/>
              <a:t>Всички български граждани следва </a:t>
            </a:r>
            <a:r>
              <a:rPr lang="bg-BG" sz="3600" smtClean="0"/>
              <a:t>да предприемат </a:t>
            </a:r>
            <a:r>
              <a:rPr lang="bg-BG" sz="3600" dirty="0" smtClean="0"/>
              <a:t>стъпки за гарантиране на своите права след </a:t>
            </a:r>
            <a:r>
              <a:rPr lang="bg-BG" sz="3600" dirty="0" err="1" smtClean="0"/>
              <a:t>Брекзит</a:t>
            </a:r>
            <a:endParaRPr lang="bg-BG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5576" y="436103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3600" dirty="0" smtClean="0"/>
              <a:t>Изключение: български граждани, които са и британски поданици</a:t>
            </a:r>
          </a:p>
        </p:txBody>
      </p:sp>
    </p:spTree>
    <p:extLst>
      <p:ext uri="{BB962C8B-B14F-4D97-AF65-F5344CB8AC3E}">
        <p14:creationId xmlns:p14="http://schemas.microsoft.com/office/powerpoint/2010/main" val="32274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Схема за уседналост 2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dirty="0" smtClean="0"/>
              <a:t>Българските граждани ще трябва да кандидатстват за Статут на уседналост „</a:t>
            </a:r>
            <a:r>
              <a:rPr lang="en-GB" sz="2400" dirty="0" smtClean="0"/>
              <a:t>settled status” </a:t>
            </a:r>
            <a:r>
              <a:rPr lang="bg-BG" sz="2400" dirty="0" smtClean="0"/>
              <a:t>или за временен статут на уседналост </a:t>
            </a:r>
            <a:r>
              <a:rPr lang="en-GB" sz="2400" dirty="0" smtClean="0"/>
              <a:t>“pre-settled status”</a:t>
            </a:r>
            <a:endParaRPr lang="en-GB" sz="2400" dirty="0"/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sz="2400" dirty="0" smtClean="0"/>
              <a:t>Settled status – </a:t>
            </a:r>
            <a:r>
              <a:rPr lang="bg-BG" sz="2400" dirty="0" smtClean="0"/>
              <a:t>ако гражданите имат натрупани 5 последователни години пребиваване във Великобритания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GB" sz="2400" dirty="0" smtClean="0"/>
              <a:t>Pre-settled status – </a:t>
            </a:r>
            <a:r>
              <a:rPr lang="bg-BG" sz="2400" dirty="0" smtClean="0"/>
              <a:t>ако гражданите имат по-малко от 5 г. пребиваване във Великобритания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dirty="0" smtClean="0"/>
              <a:t>За целите на Статута за уседналост ще се гледа само </a:t>
            </a:r>
            <a:r>
              <a:rPr lang="bg-BG" sz="2400" b="1" dirty="0" smtClean="0"/>
              <a:t>пребиваването</a:t>
            </a:r>
            <a:r>
              <a:rPr lang="bg-BG" sz="2400" dirty="0" smtClean="0"/>
              <a:t> в ОК</a:t>
            </a:r>
            <a:endParaRPr lang="en-US" sz="2400" dirty="0" smtClean="0"/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400" b="1" dirty="0" smtClean="0"/>
              <a:t>Краен срок за кандидатстване – 30.06.2021 г.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8856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Пребиваване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Лицата не следва да отсъстват за повече от 6 месеца от всеки 12 м. 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За петгодишния период е допустимо едно продължително отсъствие /до 12 м./, при определени ситуации: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Раждане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Учение в чужбина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Специализация в чужбина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Заболяване</a:t>
            </a:r>
          </a:p>
          <a:p>
            <a:pPr marL="812800" lvl="1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Дългосрочно командироване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7503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Изключения от правилото за 5 г. уседналост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484784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Пенсионери – 3 г. пребиваване – чл. 17.1.а от директива 2004/38/ЕС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Лица, престанали да работят поради трайна неработоспособност – 2 г. пребиваване - </a:t>
            </a:r>
            <a:r>
              <a:rPr lang="ru-RU" sz="2800" dirty="0" smtClean="0"/>
              <a:t>чл</a:t>
            </a:r>
            <a:r>
              <a:rPr lang="ru-RU" sz="2800" dirty="0"/>
              <a:t>. </a:t>
            </a:r>
            <a:r>
              <a:rPr lang="ru-RU" sz="2800" dirty="0" smtClean="0"/>
              <a:t>17.1.б </a:t>
            </a:r>
            <a:r>
              <a:rPr lang="ru-RU" sz="2800" dirty="0"/>
              <a:t>от директива </a:t>
            </a:r>
            <a:r>
              <a:rPr lang="ru-RU" sz="2800" dirty="0" smtClean="0"/>
              <a:t>2004/38/ЕС</a:t>
            </a:r>
            <a:endParaRPr lang="bg-BG" sz="2800" dirty="0" smtClean="0"/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Погранични работници – 3 г. пребиваване - </a:t>
            </a:r>
            <a:r>
              <a:rPr lang="bg-BG" sz="2800" dirty="0"/>
              <a:t>чл. </a:t>
            </a:r>
            <a:r>
              <a:rPr lang="bg-BG" sz="2800" dirty="0" smtClean="0"/>
              <a:t>17.1.в </a:t>
            </a:r>
            <a:r>
              <a:rPr lang="bg-BG" sz="2800" dirty="0"/>
              <a:t>от директива 2004/38/ЕС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2274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109538"/>
            <a:ext cx="6553200" cy="563562"/>
          </a:xfrm>
        </p:spPr>
        <p:txBody>
          <a:bodyPr/>
          <a:lstStyle/>
          <a:p>
            <a:pPr algn="ctr"/>
            <a:r>
              <a:rPr lang="bg-BG" altLang="bg-B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Загуба на Статут на уседналост</a:t>
            </a:r>
            <a:endParaRPr lang="en-US" altLang="bg-B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bg-BG" sz="2800" dirty="0" smtClean="0"/>
              <a:t>Статутът на уседналост ще бъде загубен ако едно лице отсъства от територията на страната в продължение на 5 последователни години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32274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0l">
  <a:themeElements>
    <a:clrScheme name="cdb2004220l 2">
      <a:dk1>
        <a:srgbClr val="000000"/>
      </a:dk1>
      <a:lt1>
        <a:srgbClr val="FFFFFF"/>
      </a:lt1>
      <a:dk2>
        <a:srgbClr val="0B3191"/>
      </a:dk2>
      <a:lt2>
        <a:srgbClr val="C0C0C0"/>
      </a:lt2>
      <a:accent1>
        <a:srgbClr val="68A6EA"/>
      </a:accent1>
      <a:accent2>
        <a:srgbClr val="00CC99"/>
      </a:accent2>
      <a:accent3>
        <a:srgbClr val="FFFFFF"/>
      </a:accent3>
      <a:accent4>
        <a:srgbClr val="000000"/>
      </a:accent4>
      <a:accent5>
        <a:srgbClr val="B9D0F3"/>
      </a:accent5>
      <a:accent6>
        <a:srgbClr val="00B98A"/>
      </a:accent6>
      <a:hlink>
        <a:srgbClr val="4173F1"/>
      </a:hlink>
      <a:folHlink>
        <a:srgbClr val="A982CA"/>
      </a:folHlink>
    </a:clrScheme>
    <a:fontScheme name="cdb2004220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20l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20l 2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68A6EA"/>
        </a:accent1>
        <a:accent2>
          <a:srgbClr val="00CC99"/>
        </a:accent2>
        <a:accent3>
          <a:srgbClr val="FFFFFF"/>
        </a:accent3>
        <a:accent4>
          <a:srgbClr val="000000"/>
        </a:accent4>
        <a:accent5>
          <a:srgbClr val="B9D0F3"/>
        </a:accent5>
        <a:accent6>
          <a:srgbClr val="00B98A"/>
        </a:accent6>
        <a:hlink>
          <a:srgbClr val="4173F1"/>
        </a:hlink>
        <a:folHlink>
          <a:srgbClr val="A982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20l 3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cdb2004220l</Template>
  <TotalTime>877</TotalTime>
  <Words>1134</Words>
  <Application>Microsoft Office PowerPoint</Application>
  <PresentationFormat>On-screen Show (4:3)</PresentationFormat>
  <Paragraphs>133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Times New Roman</vt:lpstr>
      <vt:lpstr>Verdana</vt:lpstr>
      <vt:lpstr>Wingdings</vt:lpstr>
      <vt:lpstr>cdb2004220l</vt:lpstr>
      <vt:lpstr>Image</vt:lpstr>
      <vt:lpstr>PowerPoint Presentation</vt:lpstr>
      <vt:lpstr>Disclaimer</vt:lpstr>
      <vt:lpstr>PowerPoint Presentation</vt:lpstr>
      <vt:lpstr>Преходен период</vt:lpstr>
      <vt:lpstr>Схема за уседналост</vt:lpstr>
      <vt:lpstr>Схема за уседналост 2</vt:lpstr>
      <vt:lpstr>Пребиваване</vt:lpstr>
      <vt:lpstr>Изключения от правилото за 5 г. уседналост</vt:lpstr>
      <vt:lpstr>Загуба на Статут на уседналост</vt:lpstr>
      <vt:lpstr>Права, които предоставя Статутът на уседналост</vt:lpstr>
      <vt:lpstr>Членове на семейства</vt:lpstr>
      <vt:lpstr>Важни дати</vt:lpstr>
      <vt:lpstr>PowerPoint Presentation</vt:lpstr>
      <vt:lpstr>Липса на сделка</vt:lpstr>
      <vt:lpstr>Липса на сделка 2</vt:lpstr>
      <vt:lpstr>Липса на сделка 3</vt:lpstr>
      <vt:lpstr>Важни дати при липса на сделка</vt:lpstr>
      <vt:lpstr>Кандидатстване</vt:lpstr>
      <vt:lpstr>Документи, доказващи пребиваване</vt:lpstr>
      <vt:lpstr>Документи, доказващи пребиваване 2</vt:lpstr>
      <vt:lpstr>Криминално минало</vt:lpstr>
      <vt:lpstr>Допълване и обжалване</vt:lpstr>
      <vt:lpstr>Деца</vt:lpstr>
      <vt:lpstr>Електронен статус</vt:lpstr>
      <vt:lpstr>Обновяване на информация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Ivan Krustev</dc:creator>
  <cp:lastModifiedBy>Vasil</cp:lastModifiedBy>
  <cp:revision>85</cp:revision>
  <dcterms:created xsi:type="dcterms:W3CDTF">2007-03-22T19:18:46Z</dcterms:created>
  <dcterms:modified xsi:type="dcterms:W3CDTF">2019-11-08T16:41:14Z</dcterms:modified>
</cp:coreProperties>
</file>