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16" r:id="rId3"/>
    <p:sldId id="260" r:id="rId4"/>
    <p:sldId id="297" r:id="rId5"/>
    <p:sldId id="306" r:id="rId6"/>
    <p:sldId id="319" r:id="rId7"/>
    <p:sldId id="313" r:id="rId8"/>
    <p:sldId id="299" r:id="rId9"/>
    <p:sldId id="308" r:id="rId10"/>
    <p:sldId id="321" r:id="rId11"/>
    <p:sldId id="300" r:id="rId12"/>
    <p:sldId id="317" r:id="rId13"/>
    <p:sldId id="315" r:id="rId14"/>
    <p:sldId id="302" r:id="rId15"/>
    <p:sldId id="320" r:id="rId16"/>
    <p:sldId id="303" r:id="rId17"/>
    <p:sldId id="310" r:id="rId18"/>
    <p:sldId id="304" r:id="rId19"/>
    <p:sldId id="305" r:id="rId20"/>
    <p:sldId id="322" r:id="rId21"/>
    <p:sldId id="314" r:id="rId22"/>
    <p:sldId id="276" r:id="rId2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9933"/>
    <a:srgbClr val="33CC33"/>
    <a:srgbClr val="CCFFCC"/>
    <a:srgbClr val="CCECFF"/>
    <a:srgbClr val="6699FF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2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61E980-79C9-42A4-8D57-598B47C26B9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65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8A1DD1-FB97-496B-89DF-B9D655BFED8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14394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bg-BG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bg-B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bg-B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914739E4-547D-4707-8AAF-E94EF554B199}" type="slidenum">
              <a:rPr lang="en-US" altLang="bg-BG"/>
              <a:pPr/>
              <a:t>‹#›</a:t>
            </a:fld>
            <a:endParaRPr lang="en-US" alt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bg-BG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A1872-FF65-4E23-A5C8-B1B65201DD4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26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88F7A-2353-495C-AB2F-D6B70A11263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252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FF460-8C47-42CA-939A-2C1B3CDC1F9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085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01118-B24C-40CA-9C14-CBE218B726E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191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AA0A5-94C4-48D5-9FA1-6D5EBC4BE3D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043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4C05D-19EE-4700-9E79-5FEC84B6088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3137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CB5F8-A9A9-4EED-B8A2-63036F51EF7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9221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65ACE-A789-4C4A-A477-6E19FB8E585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3332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902F0-0D2D-4D24-8364-65C0EB415C3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607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DDB25-B14E-46D2-ADF8-005FD1A1F3C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9488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14" imgW="13003175" imgH="1523272" progId="Photoshop.Image.7">
                  <p:embed/>
                </p:oleObj>
              </mc:Choice>
              <mc:Fallback>
                <p:oleObj name="Image" r:id="rId14" imgW="13003175" imgH="1523272" progId="Photoshop.Image.7">
                  <p:embed/>
                  <p:pic>
                    <p:nvPicPr>
                      <p:cNvPr id="107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3CC36D37-BCE1-42C8-A687-E2F33F80AFC4}" type="slidenum">
              <a:rPr lang="en-US" altLang="bg-BG"/>
              <a:pPr/>
              <a:t>‹#›</a:t>
            </a:fld>
            <a:endParaRPr lang="en-US" altLang="bg-BG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settled-status-eu-citizens-families/applying-for-settled-stat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eu-settlement-scheme-evidence-of-uk-residen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gerb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611187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755576" y="5373216"/>
            <a:ext cx="7200800" cy="10085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на гражданите след</a:t>
            </a:r>
          </a:p>
          <a:p>
            <a:pPr algn="ctr"/>
            <a:r>
              <a:rPr lang="bg-BG" sz="3600" kern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излизането на Великобритания от ЕС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5" y="115888"/>
            <a:ext cx="2591644" cy="576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200" b="1" dirty="0">
                <a:solidFill>
                  <a:srgbClr val="FFFF00"/>
                </a:solidFill>
              </a:rPr>
              <a:t>Посолство на Република България, Лондон</a:t>
            </a:r>
            <a:endParaRPr lang="en-US" altLang="bg-BG" sz="1200" b="1" dirty="0">
              <a:solidFill>
                <a:srgbClr val="FFFF00"/>
              </a:solidFill>
            </a:endParaRPr>
          </a:p>
          <a:p>
            <a:r>
              <a:rPr lang="bg-BG" altLang="bg-BG" sz="1200" b="1" dirty="0">
                <a:solidFill>
                  <a:srgbClr val="FFFF00"/>
                </a:solidFill>
              </a:rPr>
              <a:t>Служба по социални и трудови въпроси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</a:t>
            </a:r>
            <a:r>
              <a:rPr lang="bg-BG" altLang="bg-BG">
                <a:effectLst>
                  <a:outerShdw blurRad="38100" dist="38100" dir="2700000" algn="tl">
                    <a:srgbClr val="C0C0C0"/>
                  </a:outerShdw>
                </a:effectLst>
              </a:rPr>
              <a:t>на сделка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/>
              <a:t>Българските граждани, пристигащи в </a:t>
            </a:r>
            <a:r>
              <a:rPr lang="bg-BG" sz="2400"/>
              <a:t>периода </a:t>
            </a:r>
            <a:r>
              <a:rPr lang="en-GB" sz="2400"/>
              <a:t>12.04</a:t>
            </a:r>
            <a:r>
              <a:rPr lang="bg-BG" sz="2400"/>
              <a:t>.2019 </a:t>
            </a:r>
            <a:r>
              <a:rPr lang="bg-BG" sz="2400" dirty="0"/>
              <a:t>г. – 31.12.2020 г. ще трябва да кандидатстват за </a:t>
            </a:r>
            <a:r>
              <a:rPr lang="bg-BG" sz="2400" dirty="0" err="1"/>
              <a:t>Времен</a:t>
            </a:r>
            <a:r>
              <a:rPr lang="bg-BG" sz="2400" dirty="0"/>
              <a:t> имиграционен статут </a:t>
            </a:r>
            <a:r>
              <a:rPr lang="en-GB" sz="2400" dirty="0"/>
              <a:t>(</a:t>
            </a:r>
            <a:r>
              <a:rPr lang="en-US" sz="2400" dirty="0"/>
              <a:t>European </a:t>
            </a:r>
            <a:r>
              <a:rPr lang="en-GB" sz="2400" dirty="0"/>
              <a:t>Temporary Leave to Remain), </a:t>
            </a:r>
            <a:r>
              <a:rPr lang="bg-BG" sz="2400" dirty="0"/>
              <a:t>ако желаят да останат в страната за период по-дълъг от 3 месеца.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bg-BG" sz="2400" i="1" dirty="0"/>
              <a:t>Този статут ще дава право на пребиваване във Великобритания за период от 3 г.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bg-BG" sz="24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b="1" dirty="0"/>
              <a:t>Тези граждани няма да могат да кандидатстват за Статут на уседналост!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/>
              <a:t>Те ще имат възможност да кандидатстват за статут по бъдещото британско имиграционно </a:t>
            </a:r>
            <a:r>
              <a:rPr lang="bg-BG" sz="2400"/>
              <a:t>законодателство.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3216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Членове на семейства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Близки членове на семейства ще могат да се присъединят към Вас </a:t>
            </a:r>
            <a:r>
              <a:rPr lang="en-GB" sz="2400" dirty="0" err="1"/>
              <a:t>до</a:t>
            </a:r>
            <a:r>
              <a:rPr lang="en-GB" sz="2400" dirty="0"/>
              <a:t> 29.03.2022 г.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Дефиниция на член на семейство е налична в чл.2.2 от Директива 2004/38/ЕС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/>
              <a:t>Роднинската връзка трябва да съществува към </a:t>
            </a:r>
            <a:r>
              <a:rPr lang="en-GB" sz="2400" dirty="0"/>
              <a:t>12.04</a:t>
            </a:r>
            <a:r>
              <a:rPr lang="bg-BG" sz="2400" dirty="0"/>
              <a:t>.20</a:t>
            </a:r>
            <a:r>
              <a:rPr lang="en-GB" sz="2400" dirty="0"/>
              <a:t>19</a:t>
            </a:r>
            <a:r>
              <a:rPr lang="bg-BG" sz="2400" dirty="0"/>
              <a:t> г. и към датата на присъединяване на члена на семейството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/>
              <a:t>Разширени членове на семейство трябва да пребивават в ОК преди 31.12.2020 г.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/>
              <a:t>Новородени деца ще могат да се присъединят към Вас след 31.12.2020 г.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/>
              <a:t>Ако се запознаете с Вашия партньор след </a:t>
            </a:r>
            <a:r>
              <a:rPr lang="en-GB" sz="2400" dirty="0"/>
              <a:t>12.04.</a:t>
            </a:r>
            <a:r>
              <a:rPr lang="bg-BG" sz="2400" dirty="0"/>
              <a:t>20</a:t>
            </a:r>
            <a:r>
              <a:rPr lang="en-GB" sz="2400" dirty="0"/>
              <a:t>19</a:t>
            </a:r>
            <a:r>
              <a:rPr lang="bg-BG" sz="2400" dirty="0"/>
              <a:t> г., той ще трябва да отговаря на британското имиграционно законодателство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Важни дати при липса на сделка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55576" y="4606002"/>
            <a:ext cx="74168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03652" y="4599292"/>
            <a:ext cx="7760" cy="2722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4008" y="4543994"/>
            <a:ext cx="7760" cy="1914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7612" y="49221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31.12.2020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933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29.03.2022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7257" y="4933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12.04</a:t>
            </a:r>
            <a:r>
              <a:rPr lang="bg-BG"/>
              <a:t>.2019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32340" y="4601829"/>
            <a:ext cx="0" cy="21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62" y="5464976"/>
            <a:ext cx="223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ОК напуска ЕС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7805" y="5330382"/>
            <a:ext cx="2447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Краен срок за кандидатстване за статут на уседналост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03652" y="2266161"/>
            <a:ext cx="0" cy="22508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568" y="2265899"/>
            <a:ext cx="1720084" cy="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11412" y="4149080"/>
            <a:ext cx="52209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504" y="983271"/>
            <a:ext cx="267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Правата са гарантиране на всички граждани, пристигнали </a:t>
            </a:r>
            <a:r>
              <a:rPr lang="bg-BG"/>
              <a:t>до </a:t>
            </a:r>
            <a:r>
              <a:rPr lang="en-GB"/>
              <a:t>12.04</a:t>
            </a:r>
            <a:r>
              <a:rPr lang="bg-BG"/>
              <a:t>.2019 </a:t>
            </a:r>
            <a:r>
              <a:rPr lang="bg-BG" dirty="0"/>
              <a:t>г.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88024" y="2733081"/>
            <a:ext cx="367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Прилага се бъдещо имиграционно законодателство на ОК</a:t>
            </a:r>
            <a:r>
              <a:rPr lang="en-US" dirty="0"/>
              <a:t> </a:t>
            </a:r>
            <a:r>
              <a:rPr lang="bg-BG" dirty="0"/>
              <a:t>за новопристигнали лица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644008" y="2542045"/>
            <a:ext cx="7762" cy="19749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4008" y="3789040"/>
            <a:ext cx="3499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632340" y="4149080"/>
            <a:ext cx="0" cy="4636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77426" y="5291469"/>
            <a:ext cx="298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Крайна дата, в която към вас могат да се присъединят близки членове на семейството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11412" y="2542045"/>
            <a:ext cx="2240356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03652" y="2594581"/>
            <a:ext cx="2240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Пристигналите в този период кандидатстват за </a:t>
            </a:r>
            <a:r>
              <a:rPr lang="en-GB" dirty="0"/>
              <a:t>Temporary Leave to Remain.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8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Имиграция след 2020 г.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След 2020 г. всички граждани, които пристигат във Великобритания, ще трябва да отговарят на бъдещото британско имиграционно законодателство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Освен ако не попадат в категорията „роднина на лице, притежаващо статут на уседналост“</a:t>
            </a:r>
          </a:p>
        </p:txBody>
      </p:sp>
    </p:spTree>
    <p:extLst>
      <p:ext uri="{BB962C8B-B14F-4D97-AF65-F5344CB8AC3E}">
        <p14:creationId xmlns:p14="http://schemas.microsoft.com/office/powerpoint/2010/main" val="58284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Кандидатстване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7" y="134076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Опростена процедура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Идентификация чрез </a:t>
            </a:r>
            <a:r>
              <a:rPr lang="bg-BG" sz="2400" dirty="0"/>
              <a:t>мобилно приложение – за момента само смартфони с операционна система </a:t>
            </a:r>
            <a:r>
              <a:rPr lang="bg-BG" sz="2400" dirty="0" err="1"/>
              <a:t>Андроид</a:t>
            </a:r>
            <a:endParaRPr lang="bg-BG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Ако </a:t>
            </a:r>
            <a:r>
              <a:rPr lang="bg-BG" sz="2400" dirty="0"/>
              <a:t>не разполагате с паспорт с чип или не използвате мобилното приложение за телефон, ще трябва да изпратите оригиналните си документи за самоличност по пощата в Хоум офис</a:t>
            </a:r>
            <a:endParaRPr lang="en-GB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 err="1"/>
              <a:t>Такса</a:t>
            </a:r>
            <a:r>
              <a:rPr lang="en-GB" sz="2400" dirty="0"/>
              <a:t> </a:t>
            </a:r>
            <a:r>
              <a:rPr lang="en-GB" sz="2400" dirty="0" err="1"/>
              <a:t>за</a:t>
            </a:r>
            <a:r>
              <a:rPr lang="en-GB" sz="2400" dirty="0"/>
              <a:t> </a:t>
            </a:r>
            <a:r>
              <a:rPr lang="en-GB" sz="2400" dirty="0" err="1"/>
              <a:t>кандидатстване</a:t>
            </a:r>
            <a:r>
              <a:rPr lang="en-GB" sz="2400" dirty="0"/>
              <a:t> – </a:t>
            </a:r>
            <a:r>
              <a:rPr lang="en-GB" sz="2400" dirty="0" err="1"/>
              <a:t>безплатно</a:t>
            </a:r>
            <a:r>
              <a:rPr lang="en-GB" sz="2400" dirty="0" smtClean="0"/>
              <a:t>!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www.gov.uk/settled-status-eu-citizens-families/applying-for-settled-status</a:t>
            </a:r>
            <a:r>
              <a:rPr lang="en-US" sz="2400" dirty="0" smtClean="0"/>
              <a:t>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Кандидатстване</a:t>
            </a:r>
            <a:r>
              <a:rPr lang="en-US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811326" cy="5696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https://play.google.com/store/apps/details?id=uk.gov.HomeOffice.ho1</a:t>
            </a:r>
          </a:p>
        </p:txBody>
      </p:sp>
    </p:spTree>
    <p:extLst>
      <p:ext uri="{BB962C8B-B14F-4D97-AF65-F5344CB8AC3E}">
        <p14:creationId xmlns:p14="http://schemas.microsoft.com/office/powerpoint/2010/main" val="333940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Документи, доказващи пребиваване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1484784"/>
            <a:ext cx="8209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Автоматична проверка, ако сте заето лице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За студенти – бележка от университета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Документи, доказващи дълги периоди от време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en-GB" sz="2400" dirty="0"/>
              <a:t>P45, P60</a:t>
            </a:r>
            <a:r>
              <a:rPr lang="bg-BG" sz="2400" dirty="0"/>
              <a:t> </a:t>
            </a:r>
            <a:endParaRPr lang="en-GB" sz="2400" dirty="0"/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/>
              <a:t>Годишно банково извлечение, в което е видно, че се извършват транзакции на територията на</a:t>
            </a:r>
            <a:r>
              <a:rPr lang="en-GB" sz="2400" dirty="0"/>
              <a:t> OK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Жилищна такса /</a:t>
            </a:r>
            <a:r>
              <a:rPr lang="en-GB" sz="2400" dirty="0">
                <a:solidFill>
                  <a:srgbClr val="000000"/>
                </a:solidFill>
              </a:rPr>
              <a:t>council tax/</a:t>
            </a:r>
            <a:endParaRPr lang="bg-BG" sz="2400" dirty="0">
              <a:solidFill>
                <a:srgbClr val="000000"/>
              </a:solidFill>
            </a:endParaRP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Документи за годишно приключване на самостоятелно заето лице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Пенсионни вноски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Договори за наем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Документи, доказващи пребиваване 2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1484784"/>
            <a:ext cx="8209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Други документи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Режийни разходи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Посещение при Джи </a:t>
            </a:r>
            <a:r>
              <a:rPr lang="bg-BG" sz="2400" dirty="0" err="1">
                <a:solidFill>
                  <a:srgbClr val="000000"/>
                </a:solidFill>
              </a:rPr>
              <a:t>Пи</a:t>
            </a:r>
            <a:endParaRPr lang="bg-BG" sz="2400" dirty="0">
              <a:solidFill>
                <a:srgbClr val="000000"/>
              </a:solidFill>
            </a:endParaRP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Месечно банково извлечение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Официални писма от британски институции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Използвани билети за пътуване до Великобритания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Фактури за извършена на работа на територията на Великобритания</a:t>
            </a:r>
          </a:p>
          <a:p>
            <a:pPr marL="0" lvl="1"/>
            <a:r>
              <a:rPr lang="bg-BG" sz="2400" dirty="0">
                <a:solidFill>
                  <a:srgbClr val="000000"/>
                </a:solidFill>
              </a:rPr>
              <a:t>Пълен списък на документите е достъпен на адрес:</a:t>
            </a:r>
          </a:p>
          <a:p>
            <a:pPr marL="0" lvl="1"/>
            <a:r>
              <a:rPr lang="en-US" sz="2400" dirty="0">
                <a:solidFill>
                  <a:srgbClr val="000000"/>
                </a:solidFill>
                <a:hlinkClick r:id="rId2"/>
              </a:rPr>
              <a:t>https://www.gov.uk/guidance/eu-settlement-scheme-evidence-of-uk-residence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bg-BG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7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Криминално минало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Всички кандидати над 18 г. ще трябва да декларират своето криминално минало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Всички лица ще бъдат проверени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Извършването на дребни престъпления няма да се отрази на кандидатстването за статут на уседналост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Подробна информация относно тази част на заявлението ще бъде включена в указанията за кандидатстване на Хоум офис, които ще бъдат преведени и на български език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Допълване и обжалване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При непълнота на заявлението, от кандидатите ще бъде изискана допълнителна информация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Кандидатите ще имат възможност да обжалват решенията на Хоум офис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en-GB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Disclaimer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Font typeface="Wingdings" panose="05000000000000000000" pitchFamily="2" charset="2"/>
              <a:buChar char="Ø"/>
            </a:pPr>
            <a:r>
              <a:rPr lang="ru-RU" sz="2800" dirty="0"/>
              <a:t>Информацията в настоящата презентация е валидна </a:t>
            </a:r>
            <a:r>
              <a:rPr lang="ru-RU" sz="2800" dirty="0" err="1"/>
              <a:t>към</a:t>
            </a:r>
            <a:r>
              <a:rPr lang="ru-RU" sz="2800" dirty="0"/>
              <a:t> </a:t>
            </a:r>
            <a:r>
              <a:rPr lang="en-GB" sz="2800" dirty="0" smtClean="0"/>
              <a:t>02</a:t>
            </a:r>
            <a:r>
              <a:rPr lang="ru-RU" sz="2800" dirty="0" smtClean="0"/>
              <a:t>.</a:t>
            </a:r>
            <a:r>
              <a:rPr lang="en-US" sz="2800" dirty="0" smtClean="0"/>
              <a:t>04</a:t>
            </a:r>
            <a:r>
              <a:rPr lang="ru-RU" sz="2800" smtClean="0"/>
              <a:t>.2019 </a:t>
            </a:r>
            <a:r>
              <a:rPr lang="ru-RU" sz="28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8529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Членове на семейство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Възможност за обвързване на </a:t>
            </a:r>
            <a:r>
              <a:rPr lang="bg-BG" sz="2800" dirty="0" err="1" smtClean="0"/>
              <a:t>апликационни</a:t>
            </a:r>
            <a:r>
              <a:rPr lang="bg-BG" sz="2800" dirty="0" smtClean="0"/>
              <a:t> форми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Децата също е необходимо да кандидатстват по Схемата за уседналост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Родителите кандидатстват от името на техните деца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33378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Електронен статус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Статутът на уседналост ще бъде в електронна форма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Притежателят на статут на уседналост ще може да изпрати линк към него към различни организации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Роднини – граждани на трети страни ще получат биометричен документ за уседналост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538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285750" y="5313363"/>
            <a:ext cx="8642350" cy="852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bg-BG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Благодаря за вниманието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bg-BG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GB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v.asenov@bulgarianembassy.org.uk</a:t>
            </a:r>
            <a:endParaRPr lang="bg-BG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Преговорите до момента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764" y="1116151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Font typeface="Wingdings" panose="05000000000000000000" pitchFamily="2" charset="2"/>
              <a:buChar char="Ø"/>
            </a:pPr>
            <a:r>
              <a:rPr lang="ru-RU" sz="2400" dirty="0"/>
              <a:t>Декември 2017 г. – </a:t>
            </a:r>
            <a:r>
              <a:rPr lang="bg-BG" sz="2400" dirty="0"/>
              <a:t>постигнат е достатъчен напредък в преговорите</a:t>
            </a:r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bg-BG" sz="2400" dirty="0"/>
              <a:t>Март 2018 г. – първи текстове на Споразумението за оттегляне. Всички текстове относно правата на гражданите са договорени</a:t>
            </a:r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bg-BG" sz="2400" dirty="0"/>
              <a:t>Ноември 2018 – постигната е сделка с Обединеното кралство</a:t>
            </a:r>
            <a:endParaRPr lang="en-US" sz="2400" dirty="0"/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bg-BG" sz="2400" dirty="0"/>
              <a:t>Януари 2019 – март 2019 – сделката </a:t>
            </a:r>
            <a:r>
              <a:rPr lang="en-GB" sz="2400" dirty="0" smtClean="0"/>
              <a:t>3</a:t>
            </a:r>
            <a:r>
              <a:rPr lang="bg-BG" sz="2400" dirty="0" smtClean="0"/>
              <a:t> </a:t>
            </a:r>
            <a:r>
              <a:rPr lang="bg-BG" sz="2400" dirty="0"/>
              <a:t>пъти </a:t>
            </a:r>
            <a:r>
              <a:rPr lang="en-US" sz="2400" dirty="0" smtClean="0"/>
              <a:t>e </a:t>
            </a:r>
            <a:r>
              <a:rPr lang="bg-BG" sz="2400" dirty="0" smtClean="0"/>
              <a:t>отхвърлена </a:t>
            </a:r>
            <a:r>
              <a:rPr lang="bg-BG" sz="2400" dirty="0"/>
              <a:t>от британския парламент</a:t>
            </a:r>
            <a:endParaRPr lang="en-GB" sz="2400" dirty="0"/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en-GB" sz="2400" dirty="0" err="1"/>
              <a:t>Срокът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преговорите</a:t>
            </a:r>
            <a:r>
              <a:rPr lang="en-GB" sz="2400" dirty="0"/>
              <a:t> </a:t>
            </a:r>
            <a:r>
              <a:rPr lang="en-GB" sz="2400" dirty="0" err="1"/>
              <a:t>по</a:t>
            </a:r>
            <a:r>
              <a:rPr lang="en-GB" sz="2400" dirty="0"/>
              <a:t> </a:t>
            </a:r>
            <a:r>
              <a:rPr lang="en-GB" sz="2400" dirty="0" err="1"/>
              <a:t>чл</a:t>
            </a:r>
            <a:r>
              <a:rPr lang="en-GB" sz="2400" dirty="0"/>
              <a:t>. 50 е </a:t>
            </a:r>
            <a:r>
              <a:rPr lang="en-GB" sz="2400" dirty="0" err="1"/>
              <a:t>удължен</a:t>
            </a:r>
            <a:r>
              <a:rPr lang="en-GB" sz="2400" dirty="0"/>
              <a:t> </a:t>
            </a:r>
            <a:r>
              <a:rPr lang="en-GB" sz="2400" dirty="0" err="1"/>
              <a:t>до</a:t>
            </a:r>
            <a:r>
              <a:rPr lang="en-GB" sz="2400" dirty="0"/>
              <a:t> 12 </a:t>
            </a:r>
            <a:r>
              <a:rPr lang="en-GB" sz="2400" dirty="0" err="1"/>
              <a:t>април</a:t>
            </a:r>
            <a:r>
              <a:rPr lang="en-GB" sz="2400" dirty="0"/>
              <a:t> 2019 г.</a:t>
            </a:r>
            <a:endParaRPr lang="bg-BG" sz="2400" dirty="0"/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bg-BG" sz="2400" dirty="0"/>
              <a:t>Какво предстои:</a:t>
            </a:r>
          </a:p>
          <a:p>
            <a:pPr marL="993775" lvl="1" indent="-536575">
              <a:buFont typeface="Wingdings" panose="05000000000000000000" pitchFamily="2" charset="2"/>
              <a:buChar char="Ø"/>
            </a:pPr>
            <a:r>
              <a:rPr lang="en-GB" sz="2400" dirty="0" err="1"/>
              <a:t>ново</a:t>
            </a:r>
            <a:r>
              <a:rPr lang="en-GB" sz="2400" dirty="0"/>
              <a:t> </a:t>
            </a:r>
            <a:r>
              <a:rPr lang="en-GB" sz="2400" dirty="0" err="1"/>
              <a:t>удължаване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срока</a:t>
            </a:r>
            <a:r>
              <a:rPr lang="en-GB" sz="2400" dirty="0"/>
              <a:t> </a:t>
            </a:r>
            <a:r>
              <a:rPr lang="en-GB" sz="2400" dirty="0" err="1"/>
              <a:t>по</a:t>
            </a:r>
            <a:r>
              <a:rPr lang="en-GB" sz="2400" dirty="0"/>
              <a:t> </a:t>
            </a:r>
            <a:r>
              <a:rPr lang="en-GB" sz="2400" dirty="0" err="1"/>
              <a:t>чл</a:t>
            </a:r>
            <a:r>
              <a:rPr lang="en-GB" sz="2400" dirty="0"/>
              <a:t>. 50?</a:t>
            </a:r>
            <a:endParaRPr lang="bg-BG" sz="2400" dirty="0"/>
          </a:p>
          <a:p>
            <a:pPr marL="993775" lvl="1" indent="-536575">
              <a:buFont typeface="Wingdings" panose="05000000000000000000" pitchFamily="2" charset="2"/>
              <a:buChar char="Ø"/>
            </a:pPr>
            <a:r>
              <a:rPr lang="bg-BG" sz="2400" dirty="0"/>
              <a:t>излизане без сделка</a:t>
            </a:r>
            <a:r>
              <a:rPr lang="en-GB" sz="2400" dirty="0"/>
              <a:t>?</a:t>
            </a:r>
            <a:endParaRPr lang="bg-BG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за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1484784"/>
            <a:ext cx="8313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3000" dirty="0"/>
              <a:t>Всички български граждани следва да предприемат стъпки за гарантиране на своите права след </a:t>
            </a:r>
            <a:r>
              <a:rPr lang="bg-BG" sz="3000" dirty="0" err="1" smtClean="0"/>
              <a:t>Брекзит</a:t>
            </a:r>
            <a:r>
              <a:rPr lang="bg-BG" sz="3000" dirty="0" smtClean="0"/>
              <a:t>, като кандидатстват за Статут на уседналост</a:t>
            </a:r>
            <a:endParaRPr lang="en-GB" sz="30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3000" dirty="0" err="1"/>
              <a:t>При</a:t>
            </a:r>
            <a:r>
              <a:rPr lang="en-GB" sz="3000" dirty="0"/>
              <a:t> </a:t>
            </a:r>
            <a:r>
              <a:rPr lang="en-GB" sz="3000" dirty="0" err="1"/>
              <a:t>излизане</a:t>
            </a:r>
            <a:r>
              <a:rPr lang="en-GB" sz="3000" dirty="0"/>
              <a:t> </a:t>
            </a:r>
            <a:r>
              <a:rPr lang="en-GB" sz="3000" dirty="0" err="1"/>
              <a:t>без</a:t>
            </a:r>
            <a:r>
              <a:rPr lang="en-GB" sz="3000" dirty="0"/>
              <a:t> </a:t>
            </a:r>
            <a:r>
              <a:rPr lang="en-GB" sz="3000" dirty="0" err="1"/>
              <a:t>сделка</a:t>
            </a:r>
            <a:r>
              <a:rPr lang="en-GB" sz="3000" dirty="0"/>
              <a:t> – </a:t>
            </a:r>
            <a:r>
              <a:rPr lang="en-GB" sz="3000" dirty="0" err="1"/>
              <a:t>гаранция</a:t>
            </a:r>
            <a:r>
              <a:rPr lang="en-GB" sz="3000" dirty="0"/>
              <a:t> </a:t>
            </a:r>
            <a:r>
              <a:rPr lang="en-GB" sz="3000" dirty="0" err="1"/>
              <a:t>на</a:t>
            </a:r>
            <a:r>
              <a:rPr lang="en-GB" sz="3000" dirty="0"/>
              <a:t> </a:t>
            </a:r>
            <a:r>
              <a:rPr lang="en-GB" sz="3000" dirty="0" err="1"/>
              <a:t>правата</a:t>
            </a:r>
            <a:r>
              <a:rPr lang="en-GB" sz="3000" dirty="0"/>
              <a:t> </a:t>
            </a:r>
            <a:r>
              <a:rPr lang="en-GB" sz="3000" dirty="0" err="1" smtClean="0"/>
              <a:t>къ</a:t>
            </a:r>
            <a:r>
              <a:rPr lang="bg-BG" sz="3000" dirty="0" smtClean="0"/>
              <a:t>м</a:t>
            </a:r>
            <a:r>
              <a:rPr lang="en-GB" sz="3000" dirty="0" smtClean="0"/>
              <a:t> </a:t>
            </a:r>
            <a:r>
              <a:rPr lang="en-GB" sz="3000" dirty="0"/>
              <a:t>12.04.2019 г.</a:t>
            </a:r>
            <a:endParaRPr lang="bg-BG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59" y="5150271"/>
            <a:ext cx="745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3000" dirty="0"/>
              <a:t>Изключение: български граждани, които са и британски поданици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bg-BG" altLang="bg-BG">
                <a:effectLst>
                  <a:outerShdw blurRad="38100" dist="38100" dir="2700000" algn="tl">
                    <a:srgbClr val="C0C0C0"/>
                  </a:outerShdw>
                </a:effectLst>
              </a:rPr>
              <a:t>за уседналост</a:t>
            </a:r>
            <a:r>
              <a:rPr lang="en-GB" altLang="bg-BG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Българските граждани ще трябва да кандидатстват за Статут на уседналост „</a:t>
            </a:r>
            <a:r>
              <a:rPr lang="en-GB" sz="2400" dirty="0"/>
              <a:t>settled status” </a:t>
            </a:r>
            <a:r>
              <a:rPr lang="bg-BG" sz="2400" dirty="0"/>
              <a:t>или за временен статут на уседналост </a:t>
            </a:r>
            <a:r>
              <a:rPr lang="en-GB" sz="2400" dirty="0"/>
              <a:t>“pre-settled status”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/>
              <a:t>Settled status – </a:t>
            </a:r>
            <a:r>
              <a:rPr lang="bg-BG" sz="2400" dirty="0"/>
              <a:t>ако гражданите имат натрупани 5 последователни години пребиваване във Великобритания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/>
              <a:t>Pre-settled status – </a:t>
            </a:r>
            <a:r>
              <a:rPr lang="bg-BG" sz="2400" dirty="0"/>
              <a:t>ако гражданите имат по-малко от 5 г. пребиваване във Великобритания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/>
              <a:t>За целите на Статута за уседналост ще се гледа само </a:t>
            </a:r>
            <a:r>
              <a:rPr lang="bg-BG" sz="2400" b="1" dirty="0"/>
              <a:t>пребиваването</a:t>
            </a:r>
            <a:r>
              <a:rPr lang="bg-BG" sz="2400" dirty="0"/>
              <a:t> в ОК</a:t>
            </a:r>
            <a:endParaRPr lang="en-US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b="1" dirty="0"/>
              <a:t>Краен срок за кандидатстване </a:t>
            </a:r>
            <a:r>
              <a:rPr lang="bg-BG" sz="2400" b="1"/>
              <a:t>– 3</a:t>
            </a:r>
            <a:r>
              <a:rPr lang="en-GB" sz="2400" b="1"/>
              <a:t>1</a:t>
            </a:r>
            <a:r>
              <a:rPr lang="bg-BG" sz="2400" b="1"/>
              <a:t>.</a:t>
            </a:r>
            <a:r>
              <a:rPr lang="en-GB" sz="2400" b="1"/>
              <a:t>12</a:t>
            </a:r>
            <a:r>
              <a:rPr lang="bg-BG" sz="2400" b="1"/>
              <a:t>.202</a:t>
            </a:r>
            <a:r>
              <a:rPr lang="en-GB" sz="2400" b="1"/>
              <a:t>0</a:t>
            </a:r>
            <a:r>
              <a:rPr lang="bg-BG" sz="2400" b="1"/>
              <a:t> </a:t>
            </a:r>
            <a:r>
              <a:rPr lang="bg-BG" sz="2400" b="1" dirty="0"/>
              <a:t>г.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560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за уседналост 3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400" dirty="0"/>
              <a:t>От 21.01.2019 г. Схемата за уседналост е отворена за кандидатстване за всички български граждани, които притежават биометричен паспорт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400" dirty="0"/>
              <a:t>От 30.03.2019 г. по Схемата за уседналост ще могат да кандидатстват всички български граждани, вкл. тези с лични карти.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400" dirty="0"/>
              <a:t>От 09.04.2019 г. гражданите на ЕС ще могат да кандидатстват извън територията на Великобритания</a:t>
            </a:r>
            <a:endParaRPr lang="en-US" sz="2400" dirty="0"/>
          </a:p>
          <a:p>
            <a:endParaRPr lang="bg-BG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0018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Пребиваване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Лицата не следва да отсъстват за повече от 6 месеца от всеки 12 м.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За петгодишния период е допустимо едно продължително отсъствие /до 12 м./, при определени ситуации: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/>
              <a:t>Раждане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/>
              <a:t>Учение в чужбина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/>
              <a:t>Специализация в чужбина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/>
              <a:t>Заболяване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/>
              <a:t>Дългосрочно командироване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035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Загуба на Статут на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Статутът на уседналост ще бъде загубен ако едно лице отсъства от територията на страната в продължение на 5 последователни години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Права, които предоставя Статута на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014" y="897409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Право на пребиваване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Право на достъп до пазара на труда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Право на достъп до социално-осигурителната система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Право на достъп до системата на здравеопазване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/>
              <a:t>Право да се кандидатства за британско гражданство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/>
              <a:t>При ситуация на липса на сделка обаче статутът на уседналост няма да може да гарантира права, за които се изисква реципрочни действия от страна на държавите-членки на ЕС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5041645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0l">
  <a:themeElements>
    <a:clrScheme name="cdb2004220l 2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68A6EA"/>
      </a:accent1>
      <a:accent2>
        <a:srgbClr val="00CC99"/>
      </a:accent2>
      <a:accent3>
        <a:srgbClr val="FFFFFF"/>
      </a:accent3>
      <a:accent4>
        <a:srgbClr val="000000"/>
      </a:accent4>
      <a:accent5>
        <a:srgbClr val="B9D0F3"/>
      </a:accent5>
      <a:accent6>
        <a:srgbClr val="00B98A"/>
      </a:accent6>
      <a:hlink>
        <a:srgbClr val="4173F1"/>
      </a:hlink>
      <a:folHlink>
        <a:srgbClr val="A982CA"/>
      </a:folHlink>
    </a:clrScheme>
    <a:fontScheme name="cdb20042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20l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20l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20l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857</TotalTime>
  <Words>1065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cdb2004220l</vt:lpstr>
      <vt:lpstr>Image</vt:lpstr>
      <vt:lpstr>PowerPoint Presentation</vt:lpstr>
      <vt:lpstr>Disclaimer</vt:lpstr>
      <vt:lpstr>Преговорите до момента</vt:lpstr>
      <vt:lpstr>Схема за уседналост</vt:lpstr>
      <vt:lpstr>Схема за уседналост 2</vt:lpstr>
      <vt:lpstr>Схема за уседналост 3</vt:lpstr>
      <vt:lpstr>Пребиваване</vt:lpstr>
      <vt:lpstr>Загуба на Статут на уседналост</vt:lpstr>
      <vt:lpstr>Права, които предоставя Статута на уседналост</vt:lpstr>
      <vt:lpstr>Липса на сделка</vt:lpstr>
      <vt:lpstr>Членове на семейства</vt:lpstr>
      <vt:lpstr>Важни дати при липса на сделка</vt:lpstr>
      <vt:lpstr>Имиграция след 2020 г.</vt:lpstr>
      <vt:lpstr>Кандидатстване</vt:lpstr>
      <vt:lpstr>Кандидатстване 2</vt:lpstr>
      <vt:lpstr>Документи, доказващи пребиваване</vt:lpstr>
      <vt:lpstr>Документи, доказващи пребиваване 2</vt:lpstr>
      <vt:lpstr>Криминално минало</vt:lpstr>
      <vt:lpstr>Допълване и обжалване</vt:lpstr>
      <vt:lpstr>Членове на семейство</vt:lpstr>
      <vt:lpstr>Електронен статус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Ivan Krustev</dc:creator>
  <cp:lastModifiedBy>Vasil</cp:lastModifiedBy>
  <cp:revision>84</cp:revision>
  <dcterms:created xsi:type="dcterms:W3CDTF">2007-03-22T19:18:46Z</dcterms:created>
  <dcterms:modified xsi:type="dcterms:W3CDTF">2019-04-08T08:07:36Z</dcterms:modified>
</cp:coreProperties>
</file>